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72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3AF4F-EC70-478A-905E-191284066B10}" v="733" dt="2021-12-07T18:41:52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966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radamlacey/json-to-es-bulk" TargetMode="External"/><Relationship Id="rId3" Type="http://schemas.openxmlformats.org/officeDocument/2006/relationships/hyperlink" Target="http://localhost:9200/cord_index/_bulk'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  <a:cs typeface="Calibri Light"/>
              </a:rPr>
              <a:t>The Cord Image Search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cs typeface="Calibri"/>
              </a:rPr>
              <a:t>Vaibhav Singh</a:t>
            </a:r>
          </a:p>
          <a:p>
            <a:pPr algn="l"/>
            <a:r>
              <a:rPr lang="en-US">
                <a:cs typeface="Calibri"/>
              </a:rPr>
              <a:t>Megha Pujamath</a:t>
            </a:r>
            <a:endParaRPr lang="en-US" dirty="0">
              <a:cs typeface="Calibri"/>
            </a:endParaRPr>
          </a:p>
        </p:txBody>
      </p:sp>
      <p:pic>
        <p:nvPicPr>
          <p:cNvPr id="4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40CCA25-0903-4EF9-8D82-B88601CA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15" y="61501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2C82-E998-4634-83CF-B9674BD9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3BAB-79C9-4A2F-BFF6-CF23EBD3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Query Without Fuzziness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05E121-2265-44F8-9431-FF1521ED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2507718"/>
            <a:ext cx="7225748" cy="1842564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71BD0AD-6331-4040-BD35-19B1F2AF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8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83715-884F-469C-9D1F-B9455258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767106"/>
            <a:ext cx="31867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"query":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"</a:t>
            </a:r>
            <a:r>
              <a:rPr lang="en-US" sz="1800" dirty="0" err="1">
                <a:solidFill>
                  <a:srgbClr val="FFFFFF"/>
                </a:solidFill>
              </a:rPr>
              <a:t>multi_match</a:t>
            </a:r>
            <a:r>
              <a:rPr lang="en-US" sz="1800" dirty="0">
                <a:solidFill>
                  <a:srgbClr val="FFFFFF"/>
                </a:solidFill>
              </a:rPr>
              <a:t>" 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"query" : </a:t>
            </a:r>
            <a:r>
              <a:rPr lang="en-US" sz="1800" dirty="0" err="1">
                <a:solidFill>
                  <a:srgbClr val="FFFFFF"/>
                </a:solidFill>
              </a:rPr>
              <a:t>nquery</a:t>
            </a:r>
            <a:r>
              <a:rPr lang="en-US" sz="1800" dirty="0">
                <a:solidFill>
                  <a:srgbClr val="FFFFFF"/>
                </a:solidFill>
              </a:rPr>
              <a:t>,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"fields" : ["caption^10", "</a:t>
            </a:r>
            <a:r>
              <a:rPr lang="en-US" sz="1800" dirty="0" err="1">
                <a:solidFill>
                  <a:srgbClr val="FFFFFF"/>
                </a:solidFill>
              </a:rPr>
              <a:t>imageText</a:t>
            </a:r>
            <a:r>
              <a:rPr lang="en-US" sz="1800" dirty="0">
                <a:solidFill>
                  <a:srgbClr val="FFFFFF"/>
                </a:solidFill>
              </a:rPr>
              <a:t>"],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"</a:t>
            </a:r>
            <a:r>
              <a:rPr lang="en-US" sz="1800" b="1" dirty="0">
                <a:solidFill>
                  <a:srgbClr val="FF0000"/>
                </a:solidFill>
              </a:rPr>
              <a:t>fuzziness</a:t>
            </a:r>
            <a:r>
              <a:rPr lang="en-US" sz="1800" dirty="0">
                <a:solidFill>
                  <a:srgbClr val="FFFFFF"/>
                </a:solidFill>
              </a:rPr>
              <a:t>": "AUTO",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}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}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CFDC-D6D7-408A-9244-CAB50C72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/>
                </a:solidFill>
              </a:rPr>
              <a:t>Query with Fuzziness</a:t>
            </a:r>
            <a:endParaRPr lang="en-US" sz="3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3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B72A55-7700-457F-83A9-C77AADDD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20"/>
          </a:xfrm>
          <a:prstGeom prst="rect">
            <a:avLst/>
          </a:prstGeom>
        </p:spPr>
      </p:pic>
      <p:pic>
        <p:nvPicPr>
          <p:cNvPr id="37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FB2CE01-8E20-437C-B764-225543B9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F0FB9-DC86-4B7D-BF6C-5AEEE002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"query":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"</a:t>
            </a:r>
            <a:r>
              <a:rPr lang="en-US" sz="1800" b="1" dirty="0" err="1">
                <a:solidFill>
                  <a:srgbClr val="FF0000"/>
                </a:solidFill>
              </a:rPr>
              <a:t>regexp</a:t>
            </a:r>
            <a:r>
              <a:rPr lang="en-US" sz="1800" dirty="0">
                <a:solidFill>
                  <a:srgbClr val="FFFFFF"/>
                </a:solidFill>
              </a:rPr>
              <a:t>" 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"caption" : </a:t>
            </a:r>
            <a:r>
              <a:rPr lang="en-US" sz="1800" dirty="0" err="1">
                <a:solidFill>
                  <a:srgbClr val="FFFFFF"/>
                </a:solidFill>
              </a:rPr>
              <a:t>nquery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}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}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FCAB-2A6E-4330-A32F-DA475AF6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Regex Query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C7A6724-4AFE-4A19-B462-6619976E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4" y="467208"/>
            <a:ext cx="7115416" cy="5923584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C367F143-A202-4CA4-B963-EB99B3ACA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1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A3C6E-91E8-4EDA-BF8B-D8355229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"query":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"</a:t>
            </a:r>
            <a:r>
              <a:rPr lang="en-US" sz="1800" b="1" dirty="0" err="1">
                <a:solidFill>
                  <a:srgbClr val="FF0000"/>
                </a:solidFill>
              </a:rPr>
              <a:t>match_phrase</a:t>
            </a:r>
            <a:r>
              <a:rPr lang="en-US" sz="1800" dirty="0">
                <a:solidFill>
                  <a:srgbClr val="FFFFFF"/>
                </a:solidFill>
              </a:rPr>
              <a:t>": {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"caption": {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    "query": </a:t>
            </a:r>
            <a:r>
              <a:rPr lang="en-US" sz="1800" dirty="0" err="1">
                <a:solidFill>
                  <a:srgbClr val="FFFFFF"/>
                </a:solidFill>
              </a:rPr>
              <a:t>nquery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    "</a:t>
            </a:r>
            <a:r>
              <a:rPr lang="en-US" sz="1800" b="1" dirty="0">
                <a:solidFill>
                  <a:srgbClr val="FF0000"/>
                </a:solidFill>
              </a:rPr>
              <a:t>slop</a:t>
            </a:r>
            <a:r>
              <a:rPr lang="en-US" sz="1800" dirty="0">
                <a:solidFill>
                  <a:srgbClr val="FFFFFF"/>
                </a:solidFill>
              </a:rPr>
              <a:t>": </a:t>
            </a:r>
            <a:r>
              <a:rPr lang="en-US" sz="1800" b="1" dirty="0" err="1">
                <a:solidFill>
                  <a:srgbClr val="FF0000"/>
                </a:solidFill>
              </a:rPr>
              <a:t>phrase_slop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    },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    }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        }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9E45-919B-405D-B471-2EC1BAC75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Match Phrase Query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D55C41-319F-46DB-A1FB-C1C621F8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92248"/>
            <a:ext cx="7225748" cy="5473503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80D129E-B4CB-499C-A1DC-67E9CD71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7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3FA28-3C10-48E7-B64A-C10C32CA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461361"/>
            <a:ext cx="2880828" cy="44368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"query":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"</a:t>
            </a:r>
            <a:r>
              <a:rPr lang="en-US" sz="1600" b="1" dirty="0">
                <a:solidFill>
                  <a:srgbClr val="FF0000"/>
                </a:solidFill>
              </a:rPr>
              <a:t>bool</a:t>
            </a:r>
            <a:r>
              <a:rPr lang="en-US" sz="1600" dirty="0">
                <a:solidFill>
                  <a:srgbClr val="FFFFFF"/>
                </a:solidFill>
              </a:rPr>
              <a:t>":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"</a:t>
            </a:r>
            <a:r>
              <a:rPr lang="en-US" sz="1600" b="1" dirty="0">
                <a:solidFill>
                  <a:srgbClr val="FF0000"/>
                </a:solidFill>
              </a:rPr>
              <a:t>must</a:t>
            </a:r>
            <a:r>
              <a:rPr lang="en-US" sz="1600" dirty="0">
                <a:solidFill>
                  <a:srgbClr val="FFFFFF"/>
                </a:solidFill>
              </a:rPr>
              <a:t>": [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"match":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    </a:t>
            </a:r>
            <a:r>
              <a:rPr lang="en-US" sz="1600" b="1" dirty="0">
                <a:solidFill>
                  <a:srgbClr val="FF0000"/>
                </a:solidFill>
              </a:rPr>
              <a:t>"</a:t>
            </a:r>
            <a:r>
              <a:rPr lang="en-US" sz="1600" b="1" dirty="0" err="1">
                <a:solidFill>
                  <a:srgbClr val="FF0000"/>
                </a:solidFill>
              </a:rPr>
              <a:t>figType</a:t>
            </a:r>
            <a:r>
              <a:rPr lang="en-US" sz="1600" b="1" dirty="0">
                <a:solidFill>
                  <a:srgbClr val="FF0000"/>
                </a:solidFill>
              </a:rPr>
              <a:t>": "Figure"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}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},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"</a:t>
            </a:r>
            <a:r>
              <a:rPr lang="en-US" sz="1600" dirty="0" err="1">
                <a:solidFill>
                  <a:srgbClr val="FFFFFF"/>
                </a:solidFill>
              </a:rPr>
              <a:t>multi_match</a:t>
            </a:r>
            <a:r>
              <a:rPr lang="en-US" sz="1600" dirty="0">
                <a:solidFill>
                  <a:srgbClr val="FFFFFF"/>
                </a:solidFill>
              </a:rPr>
              <a:t>" : {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    "query" : </a:t>
            </a:r>
            <a:r>
              <a:rPr lang="en-US" sz="1600" dirty="0" err="1">
                <a:solidFill>
                  <a:srgbClr val="FFFFFF"/>
                </a:solidFill>
              </a:rPr>
              <a:t>nquery</a:t>
            </a:r>
            <a:r>
              <a:rPr lang="en-US" sz="1600" dirty="0">
                <a:solidFill>
                  <a:srgbClr val="FFFFFF"/>
                </a:solidFill>
              </a:rPr>
              <a:t>,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    "fields" : ["caption", "</a:t>
            </a:r>
            <a:r>
              <a:rPr lang="en-US" sz="1600" dirty="0" err="1">
                <a:solidFill>
                  <a:srgbClr val="FFFFFF"/>
                </a:solidFill>
              </a:rPr>
              <a:t>imageText</a:t>
            </a:r>
            <a:r>
              <a:rPr lang="en-US" sz="1600" dirty="0">
                <a:solidFill>
                  <a:srgbClr val="FFFFFF"/>
                </a:solidFill>
              </a:rPr>
              <a:t>"], #boosting here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    }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    }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    ]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  }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}</a:t>
            </a:r>
            <a:endParaRPr 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908-44E5-40E5-9FDC-55543FDC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Query </a:t>
            </a:r>
            <a:r>
              <a:rPr lang="en-US" sz="3200" dirty="0">
                <a:solidFill>
                  <a:srgbClr val="FFFFFF"/>
                </a:solidFill>
              </a:rPr>
              <a:t>to search across Figures</a:t>
            </a:r>
            <a:endParaRPr lang="en-US" sz="3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FD2FC0-0148-4F51-A17F-2CA504A0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66" y="467208"/>
            <a:ext cx="6075472" cy="5923584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AABBD6F-91E3-48B3-AA05-C94F77F8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3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DCF0B-37D5-459E-912F-E7C5324A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5735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"query":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"</a:t>
            </a:r>
            <a:r>
              <a:rPr lang="en-US" sz="1400" b="1" dirty="0">
                <a:solidFill>
                  <a:srgbClr val="FF0000"/>
                </a:solidFill>
              </a:rPr>
              <a:t>bool</a:t>
            </a:r>
            <a:r>
              <a:rPr lang="en-US" sz="1400" dirty="0">
                <a:solidFill>
                  <a:srgbClr val="FFFFFF"/>
                </a:solidFill>
              </a:rPr>
              <a:t>":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"</a:t>
            </a:r>
            <a:r>
              <a:rPr lang="en-US" sz="1400" b="1" dirty="0">
                <a:solidFill>
                  <a:srgbClr val="FF0000"/>
                </a:solidFill>
              </a:rPr>
              <a:t>must</a:t>
            </a:r>
            <a:r>
              <a:rPr lang="en-US" sz="1400" dirty="0">
                <a:solidFill>
                  <a:srgbClr val="FFFFFF"/>
                </a:solidFill>
              </a:rPr>
              <a:t>": [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"match":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    </a:t>
            </a:r>
            <a:r>
              <a:rPr lang="en-US" sz="1400" b="1" dirty="0">
                <a:solidFill>
                  <a:srgbClr val="FF0000"/>
                </a:solidFill>
              </a:rPr>
              <a:t>"</a:t>
            </a:r>
            <a:r>
              <a:rPr lang="en-US" sz="1400" b="1" dirty="0" err="1">
                <a:solidFill>
                  <a:srgbClr val="FF0000"/>
                </a:solidFill>
              </a:rPr>
              <a:t>figType</a:t>
            </a:r>
            <a:r>
              <a:rPr lang="en-US" sz="1400" b="1" dirty="0">
                <a:solidFill>
                  <a:srgbClr val="FF0000"/>
                </a:solidFill>
              </a:rPr>
              <a:t>": "Table"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}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},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"</a:t>
            </a:r>
            <a:r>
              <a:rPr lang="en-US" sz="1400" dirty="0" err="1">
                <a:solidFill>
                  <a:srgbClr val="FFFFFF"/>
                </a:solidFill>
              </a:rPr>
              <a:t>multi_match</a:t>
            </a:r>
            <a:r>
              <a:rPr lang="en-US" sz="1400" dirty="0">
                <a:solidFill>
                  <a:srgbClr val="FFFFFF"/>
                </a:solidFill>
              </a:rPr>
              <a:t>" : {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    "query" : </a:t>
            </a:r>
            <a:r>
              <a:rPr lang="en-US" sz="1400" dirty="0" err="1">
                <a:solidFill>
                  <a:srgbClr val="FFFFFF"/>
                </a:solidFill>
              </a:rPr>
              <a:t>nquery</a:t>
            </a:r>
            <a:r>
              <a:rPr lang="en-US" sz="1400" dirty="0">
                <a:solidFill>
                  <a:srgbClr val="FFFFFF"/>
                </a:solidFill>
              </a:rPr>
              <a:t>,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    "fields" : ["caption", "</a:t>
            </a:r>
            <a:r>
              <a:rPr lang="en-US" sz="1400" dirty="0" err="1">
                <a:solidFill>
                  <a:srgbClr val="FFFFFF"/>
                </a:solidFill>
              </a:rPr>
              <a:t>imageText</a:t>
            </a:r>
            <a:r>
              <a:rPr lang="en-US" sz="1400" dirty="0">
                <a:solidFill>
                  <a:srgbClr val="FFFFFF"/>
                </a:solidFill>
              </a:rPr>
              <a:t>"], #boosting here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    }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    }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    ]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    }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    }</a:t>
            </a: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A17C-6CF5-425A-9577-00981B2C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/>
                </a:solidFill>
              </a:rPr>
              <a:t>Query to search across Tables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C9313F8-44BE-4D18-BF48-F7DF62AF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18" y="467208"/>
            <a:ext cx="5568168" cy="5923584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7D06023-5969-4D70-89CE-F15C2F87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6625F-11CC-47C8-85E8-3A898B56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1C9ABBF-B4C5-44A2-B6E7-1B1DEA15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947721"/>
            <a:ext cx="7225748" cy="2962557"/>
          </a:xfrm>
          <a:prstGeom prst="rect">
            <a:avLst/>
          </a:prstGeom>
        </p:spPr>
      </p:pic>
      <p:pic>
        <p:nvPicPr>
          <p:cNvPr id="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0B6646C7-6082-48B2-9032-9529834F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549-7F92-4615-BF84-7F7A3843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Calibri Light"/>
              </a:rPr>
              <a:t>Agenda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6D442958-ACF8-4AB1-B6AC-25E7E74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>
                <a:cs typeface="Calibri"/>
              </a:rPr>
              <a:t>Project Description</a:t>
            </a:r>
          </a:p>
          <a:p>
            <a:r>
              <a:rPr lang="en-US" sz="2000" dirty="0">
                <a:cs typeface="Calibri"/>
              </a:rPr>
              <a:t>Design Diagram</a:t>
            </a:r>
          </a:p>
          <a:p>
            <a:r>
              <a:rPr lang="en-US" sz="2000" dirty="0">
                <a:cs typeface="Calibri"/>
              </a:rPr>
              <a:t>Dataset</a:t>
            </a:r>
          </a:p>
          <a:p>
            <a:r>
              <a:rPr lang="en-US" sz="2000" dirty="0">
                <a:cs typeface="Calibri"/>
              </a:rPr>
              <a:t>Data cleaning</a:t>
            </a:r>
          </a:p>
          <a:p>
            <a:r>
              <a:rPr lang="en-US" sz="2000" dirty="0">
                <a:cs typeface="Calibri"/>
              </a:rPr>
              <a:t>Bulk indexing</a:t>
            </a:r>
          </a:p>
          <a:p>
            <a:r>
              <a:rPr lang="en-US" sz="2000" dirty="0">
                <a:cs typeface="Calibri"/>
              </a:rPr>
              <a:t>Features/Queries implemented</a:t>
            </a:r>
          </a:p>
        </p:txBody>
      </p:sp>
      <p:pic>
        <p:nvPicPr>
          <p:cNvPr id="4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1F632E9D-70F0-44AA-8487-48ED230B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15" y="61501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A795D-E24D-4154-AA6B-8C9D6C02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Calibri Light"/>
              </a:rPr>
              <a:t>Project Description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902B-5541-42AD-8018-2F6AD24D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ea typeface="+mn-lt"/>
                <a:cs typeface="+mn-lt"/>
              </a:rPr>
              <a:t>"Build a </a:t>
            </a:r>
            <a:r>
              <a:rPr lang="en-US" sz="2000" b="1" i="1" dirty="0">
                <a:ea typeface="+mn-lt"/>
                <a:cs typeface="+mn-lt"/>
              </a:rPr>
              <a:t>Figure search engine </a:t>
            </a:r>
            <a:r>
              <a:rPr lang="en-US" sz="2000" dirty="0">
                <a:ea typeface="+mn-lt"/>
                <a:cs typeface="+mn-lt"/>
              </a:rPr>
              <a:t>using Elastic Search to index the references and captions extracted from </a:t>
            </a:r>
            <a:r>
              <a:rPr lang="en-US" sz="2000" b="1" dirty="0">
                <a:ea typeface="+mn-lt"/>
                <a:cs typeface="+mn-lt"/>
              </a:rPr>
              <a:t>Electronic Thesis and Dissertation(ETD) figures from CORD dataset </a:t>
            </a:r>
            <a:r>
              <a:rPr lang="en-US" sz="2000" dirty="0">
                <a:ea typeface="+mn-lt"/>
                <a:cs typeface="+mn-lt"/>
              </a:rPr>
              <a:t>and build a search interface that returns ETD tables and figures"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pic>
        <p:nvPicPr>
          <p:cNvPr id="4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E3C7AFB-6BCC-46F4-9663-6D7927ED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15" y="61501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A660D-4C50-487A-A45B-4DE9973E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492285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Diagram</a:t>
            </a:r>
          </a:p>
        </p:txBody>
      </p:sp>
      <p:pic>
        <p:nvPicPr>
          <p:cNvPr id="17" name="Picture 1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CDE9E95-60E8-43C5-9BF2-E589AFFB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966293"/>
            <a:ext cx="9511209" cy="4452160"/>
          </a:xfrm>
          <a:prstGeom prst="rect">
            <a:avLst/>
          </a:prstGeom>
        </p:spPr>
      </p:pic>
      <p:pic>
        <p:nvPicPr>
          <p:cNvPr id="1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9D419A3-244A-4E66-8C28-8C8BBB32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686FD-F845-4056-B5B5-7F64EB44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Exploration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057DB0-E782-4C03-942A-395FDE3E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43" y="1716073"/>
            <a:ext cx="8132889" cy="4565223"/>
          </a:xfrm>
          <a:prstGeom prst="rect">
            <a:avLst/>
          </a:prstGeom>
        </p:spPr>
      </p:pic>
      <p:pic>
        <p:nvPicPr>
          <p:cNvPr id="3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C4EBD6C-3C88-40F1-A314-B2A495EE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A9987-A8C3-4AE7-976A-2413F3BDFCF3}"/>
              </a:ext>
            </a:extLst>
          </p:cNvPr>
          <p:cNvSpPr txBox="1"/>
          <p:nvPr/>
        </p:nvSpPr>
        <p:spPr>
          <a:xfrm>
            <a:off x="4492171" y="631371"/>
            <a:ext cx="7605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CORD Dataset :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>
                <a:latin typeface="Helvetica"/>
                <a:cs typeface="Helvetica"/>
              </a:rPr>
              <a:t>Corpus of academic papers about COVID-19 and related coronavirus research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074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F09C6-B744-48A4-B9C4-5B47B92E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042180-DDF0-8548-A50A-E17FA8562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87726"/>
            <a:ext cx="7225748" cy="4082547"/>
          </a:xfrm>
          <a:prstGeom prst="rect">
            <a:avLst/>
          </a:prstGeom>
        </p:spPr>
      </p:pic>
      <p:pic>
        <p:nvPicPr>
          <p:cNvPr id="4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C6465AED-9861-430C-9468-2C598B2E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11B9A-DFA4-DD46-AC2F-A2409388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Bulk Indexing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984BD3-3C84-0544-A45E-9D06806DDD5E}"/>
              </a:ext>
            </a:extLst>
          </p:cNvPr>
          <p:cNvCxnSpPr>
            <a:cxnSpLocks/>
          </p:cNvCxnSpPr>
          <p:nvPr/>
        </p:nvCxnSpPr>
        <p:spPr>
          <a:xfrm>
            <a:off x="2225040" y="2895600"/>
            <a:ext cx="868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4987D8D-E745-E540-85D4-42274AE2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230120"/>
            <a:ext cx="1422400" cy="1422400"/>
          </a:xfrm>
          <a:prstGeom prst="rect">
            <a:avLst/>
          </a:prstGeom>
        </p:spPr>
      </p:pic>
      <p:sp>
        <p:nvSpPr>
          <p:cNvPr id="27" name="Folded Corner 26">
            <a:extLst>
              <a:ext uri="{FF2B5EF4-FFF2-40B4-BE49-F238E27FC236}">
                <a16:creationId xmlns:a16="http://schemas.microsoft.com/office/drawing/2014/main" id="{BE2DB424-B915-5D43-88EE-1DB4E126AED8}"/>
              </a:ext>
            </a:extLst>
          </p:cNvPr>
          <p:cNvSpPr/>
          <p:nvPr/>
        </p:nvSpPr>
        <p:spPr>
          <a:xfrm>
            <a:off x="885193" y="2463324"/>
            <a:ext cx="624839" cy="5029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1</a:t>
            </a:r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3FFD9346-8908-514B-AC88-1B12C2ACE979}"/>
              </a:ext>
            </a:extLst>
          </p:cNvPr>
          <p:cNvSpPr/>
          <p:nvPr/>
        </p:nvSpPr>
        <p:spPr>
          <a:xfrm>
            <a:off x="1037593" y="2615724"/>
            <a:ext cx="624839" cy="5029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1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F75C751D-6272-CF46-870D-7BCDB6E891DA}"/>
              </a:ext>
            </a:extLst>
          </p:cNvPr>
          <p:cNvSpPr/>
          <p:nvPr/>
        </p:nvSpPr>
        <p:spPr>
          <a:xfrm>
            <a:off x="1189993" y="2768124"/>
            <a:ext cx="624839" cy="5029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</a:t>
            </a:r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DF3846CF-0F4A-164C-AC66-A4F2842939B0}"/>
              </a:ext>
            </a:extLst>
          </p:cNvPr>
          <p:cNvSpPr/>
          <p:nvPr/>
        </p:nvSpPr>
        <p:spPr>
          <a:xfrm>
            <a:off x="5880101" y="2434590"/>
            <a:ext cx="1007747" cy="922020"/>
          </a:xfrm>
          <a:prstGeom prst="foldedCorner">
            <a:avLst>
              <a:gd name="adj" fmla="val 13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Bulk format JSONs </a:t>
            </a:r>
          </a:p>
        </p:txBody>
      </p:sp>
      <p:sp>
        <p:nvSpPr>
          <p:cNvPr id="33" name="Folded Corner 32">
            <a:extLst>
              <a:ext uri="{FF2B5EF4-FFF2-40B4-BE49-F238E27FC236}">
                <a16:creationId xmlns:a16="http://schemas.microsoft.com/office/drawing/2014/main" id="{7532487B-060E-374E-8B8B-4BB42888606D}"/>
              </a:ext>
            </a:extLst>
          </p:cNvPr>
          <p:cNvSpPr/>
          <p:nvPr/>
        </p:nvSpPr>
        <p:spPr>
          <a:xfrm>
            <a:off x="6032501" y="2586990"/>
            <a:ext cx="1007747" cy="922020"/>
          </a:xfrm>
          <a:prstGeom prst="foldedCorner">
            <a:avLst>
              <a:gd name="adj" fmla="val 13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Bulk format JSONs </a:t>
            </a: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E09932B6-BD07-3943-9E52-9106151D87DA}"/>
              </a:ext>
            </a:extLst>
          </p:cNvPr>
          <p:cNvSpPr/>
          <p:nvPr/>
        </p:nvSpPr>
        <p:spPr>
          <a:xfrm>
            <a:off x="6184901" y="2739390"/>
            <a:ext cx="1007747" cy="922020"/>
          </a:xfrm>
          <a:prstGeom prst="foldedCorner">
            <a:avLst>
              <a:gd name="adj" fmla="val 13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Bulk format JSONs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8F25F9-68CB-0F49-943F-2C7DA2403319}"/>
              </a:ext>
            </a:extLst>
          </p:cNvPr>
          <p:cNvCxnSpPr>
            <a:cxnSpLocks/>
          </p:cNvCxnSpPr>
          <p:nvPr/>
        </p:nvCxnSpPr>
        <p:spPr>
          <a:xfrm>
            <a:off x="4709160" y="2895600"/>
            <a:ext cx="868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AB3129-4457-DF4E-9DC3-6BE14BEC6EB8}"/>
              </a:ext>
            </a:extLst>
          </p:cNvPr>
          <p:cNvCxnSpPr>
            <a:cxnSpLocks/>
          </p:cNvCxnSpPr>
          <p:nvPr/>
        </p:nvCxnSpPr>
        <p:spPr>
          <a:xfrm>
            <a:off x="8115299" y="1905000"/>
            <a:ext cx="0" cy="455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4F8512A-A958-2A42-8988-0CABCD7D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96332"/>
              </p:ext>
            </p:extLst>
          </p:nvPr>
        </p:nvGraphicFramePr>
        <p:xfrm>
          <a:off x="8374375" y="2902498"/>
          <a:ext cx="3558545" cy="1131171"/>
        </p:xfrm>
        <a:graphic>
          <a:graphicData uri="http://schemas.openxmlformats.org/drawingml/2006/table">
            <a:tbl>
              <a:tblPr/>
              <a:tblGrid>
                <a:gridCol w="3558545">
                  <a:extLst>
                    <a:ext uri="{9D8B030D-6E8A-4147-A177-3AD203B41FA5}">
                      <a16:colId xmlns:a16="http://schemas.microsoft.com/office/drawing/2014/main" val="4140273543"/>
                    </a:ext>
                  </a:extLst>
                </a:gridCol>
              </a:tblGrid>
              <a:tr h="4809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{"index":{"_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index":"cord_index","_type":"embeddings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"}}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23992"/>
                  </a:ext>
                </a:extLst>
              </a:tr>
              <a:tr h="4809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JSONified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document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72250"/>
                  </a:ext>
                </a:extLst>
              </a:tr>
            </a:tbl>
          </a:graphicData>
        </a:graphic>
      </p:graphicFrame>
      <p:sp>
        <p:nvSpPr>
          <p:cNvPr id="45" name="Oval 44">
            <a:extLst>
              <a:ext uri="{FF2B5EF4-FFF2-40B4-BE49-F238E27FC236}">
                <a16:creationId xmlns:a16="http://schemas.microsoft.com/office/drawing/2014/main" id="{F2A23166-BEED-7C4A-82EB-6BE529F1BC87}"/>
              </a:ext>
            </a:extLst>
          </p:cNvPr>
          <p:cNvSpPr/>
          <p:nvPr/>
        </p:nvSpPr>
        <p:spPr>
          <a:xfrm>
            <a:off x="2967150" y="4650967"/>
            <a:ext cx="1407158" cy="1179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Indexing API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8339A3-0302-1840-A8EE-074D48512B64}"/>
              </a:ext>
            </a:extLst>
          </p:cNvPr>
          <p:cNvCxnSpPr>
            <a:cxnSpLocks/>
          </p:cNvCxnSpPr>
          <p:nvPr/>
        </p:nvCxnSpPr>
        <p:spPr>
          <a:xfrm>
            <a:off x="6665914" y="3813810"/>
            <a:ext cx="0" cy="773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C708E45-A3E0-1D45-80DC-632BC2D1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56040"/>
              </p:ext>
            </p:extLst>
          </p:nvPr>
        </p:nvGraphicFramePr>
        <p:xfrm>
          <a:off x="8401549" y="4427765"/>
          <a:ext cx="3558545" cy="1625600"/>
        </p:xfrm>
        <a:graphic>
          <a:graphicData uri="http://schemas.openxmlformats.org/drawingml/2006/table">
            <a:tbl>
              <a:tblPr/>
              <a:tblGrid>
                <a:gridCol w="3558545">
                  <a:extLst>
                    <a:ext uri="{9D8B030D-6E8A-4147-A177-3AD203B41FA5}">
                      <a16:colId xmlns:a16="http://schemas.microsoft.com/office/drawing/2014/main" val="504899640"/>
                    </a:ext>
                  </a:extLst>
                </a:gridCol>
              </a:tblGrid>
              <a:tr h="1090715">
                <a:tc>
                  <a:txBody>
                    <a:bodyPr/>
                    <a:lstStyle/>
                    <a:p>
                      <a:pPr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curl -v -H 'Content-Type: application/json' -            XPOST '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hlinkClick r:id="rId3"/>
                        </a:rPr>
                        <a:t>http://localhost:9200/cord_index/_bulk'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--data-binary 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combined.txt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99252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DA9CEAAF-61EA-1444-B5AF-412EF161A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8194" y="4541813"/>
            <a:ext cx="6915857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296EBB3F-32C9-7F4D-B232-69028122FEFE}"/>
              </a:ext>
            </a:extLst>
          </p:cNvPr>
          <p:cNvSpPr/>
          <p:nvPr/>
        </p:nvSpPr>
        <p:spPr>
          <a:xfrm>
            <a:off x="5658182" y="4701699"/>
            <a:ext cx="2032530" cy="1351666"/>
          </a:xfrm>
          <a:prstGeom prst="foldedCorner">
            <a:avLst>
              <a:gd name="adj" fmla="val 13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Merged Bulk format Data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58C048-59ED-574F-B659-7688B7D5CFEA}"/>
              </a:ext>
            </a:extLst>
          </p:cNvPr>
          <p:cNvCxnSpPr>
            <a:cxnSpLocks/>
          </p:cNvCxnSpPr>
          <p:nvPr/>
        </p:nvCxnSpPr>
        <p:spPr>
          <a:xfrm flipH="1" flipV="1">
            <a:off x="4435617" y="5247640"/>
            <a:ext cx="1013144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FA10C8-3517-154D-9CBA-2AEF0EE613F8}"/>
              </a:ext>
            </a:extLst>
          </p:cNvPr>
          <p:cNvCxnSpPr>
            <a:cxnSpLocks/>
          </p:cNvCxnSpPr>
          <p:nvPr/>
        </p:nvCxnSpPr>
        <p:spPr>
          <a:xfrm flipH="1" flipV="1">
            <a:off x="1852870" y="4541814"/>
            <a:ext cx="1052971" cy="572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6A992E-94A3-9A42-8D14-7673FA2E0A2B}"/>
              </a:ext>
            </a:extLst>
          </p:cNvPr>
          <p:cNvCxnSpPr>
            <a:cxnSpLocks/>
          </p:cNvCxnSpPr>
          <p:nvPr/>
        </p:nvCxnSpPr>
        <p:spPr>
          <a:xfrm flipH="1">
            <a:off x="1892062" y="5377532"/>
            <a:ext cx="1013779" cy="5714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Badge Tick1 with solid fill">
            <a:extLst>
              <a:ext uri="{FF2B5EF4-FFF2-40B4-BE49-F238E27FC236}">
                <a16:creationId xmlns:a16="http://schemas.microsoft.com/office/drawing/2014/main" id="{6D18446C-CFFB-904D-B7BF-25CD72AFD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8060" y="5663254"/>
            <a:ext cx="546101" cy="546101"/>
          </a:xfrm>
          <a:prstGeom prst="rect">
            <a:avLst/>
          </a:prstGeom>
        </p:spPr>
      </p:pic>
      <p:pic>
        <p:nvPicPr>
          <p:cNvPr id="71" name="Graphic 70" descr="Badge Cross with solid fill">
            <a:extLst>
              <a:ext uri="{FF2B5EF4-FFF2-40B4-BE49-F238E27FC236}">
                <a16:creationId xmlns:a16="http://schemas.microsoft.com/office/drawing/2014/main" id="{41D7C422-A409-CD4D-A245-14EAE1F9E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1080" y="4236553"/>
            <a:ext cx="537210" cy="53721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E649A9E-3CC7-8C43-9624-333B27A5EF6D}"/>
              </a:ext>
            </a:extLst>
          </p:cNvPr>
          <p:cNvSpPr/>
          <p:nvPr/>
        </p:nvSpPr>
        <p:spPr>
          <a:xfrm>
            <a:off x="278755" y="3819771"/>
            <a:ext cx="2074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HTTP/1.1 413 Request Entity Too Large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23778D-D31B-AC44-85F4-5D086EF4130B}"/>
              </a:ext>
            </a:extLst>
          </p:cNvPr>
          <p:cNvSpPr txBox="1"/>
          <p:nvPr/>
        </p:nvSpPr>
        <p:spPr>
          <a:xfrm>
            <a:off x="10256" y="5519593"/>
            <a:ext cx="192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elasticsearch.yml</a:t>
            </a:r>
            <a:endParaRPr lang="en-US" b="1" u="sng" dirty="0"/>
          </a:p>
          <a:p>
            <a:pPr algn="ctr"/>
            <a:r>
              <a:rPr lang="en-US" dirty="0" err="1"/>
              <a:t>http.max_content_length</a:t>
            </a:r>
            <a:r>
              <a:rPr lang="en-US" dirty="0"/>
              <a:t>: 500mb</a:t>
            </a:r>
          </a:p>
          <a:p>
            <a:endParaRPr lang="en-US" dirty="0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5EE7B376-45FE-5B49-854F-396DBAABA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4366"/>
              </p:ext>
            </p:extLst>
          </p:nvPr>
        </p:nvGraphicFramePr>
        <p:xfrm>
          <a:off x="8343757" y="1894365"/>
          <a:ext cx="3619782" cy="711200"/>
        </p:xfrm>
        <a:graphic>
          <a:graphicData uri="http://schemas.openxmlformats.org/drawingml/2006/table">
            <a:tbl>
              <a:tblPr/>
              <a:tblGrid>
                <a:gridCol w="3619782">
                  <a:extLst>
                    <a:ext uri="{9D8B030D-6E8A-4147-A177-3AD203B41FA5}">
                      <a16:colId xmlns:a16="http://schemas.microsoft.com/office/drawing/2014/main" val="1609621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https://github.com/mradamlacey/json-to-es-bulk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254034"/>
                  </a:ext>
                </a:extLst>
              </a:tr>
            </a:tbl>
          </a:graphicData>
        </a:graphic>
      </p:graphicFrame>
      <p:pic>
        <p:nvPicPr>
          <p:cNvPr id="32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CE3DD78-A880-E045-8654-2F6964C0B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heck List">
            <a:extLst>
              <a:ext uri="{FF2B5EF4-FFF2-40B4-BE49-F238E27FC236}">
                <a16:creationId xmlns:a16="http://schemas.microsoft.com/office/drawing/2014/main" id="{40AE1FE1-124F-48CA-BE51-8081DFA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363" y="402570"/>
            <a:ext cx="3215273" cy="3215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6D055-DC42-CE45-BF7C-04596BF65AA1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Features Implemented</a:t>
            </a:r>
          </a:p>
        </p:txBody>
      </p:sp>
      <p:pic>
        <p:nvPicPr>
          <p:cNvPr id="9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64D30A18-8F91-EE48-93F1-9A29DC286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4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B848-115E-43A1-B7E6-4E3E0915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Basic </a:t>
            </a:r>
            <a:r>
              <a:rPr lang="en-US" sz="3200" dirty="0">
                <a:solidFill>
                  <a:srgbClr val="FFFFFF"/>
                </a:solidFill>
              </a:rPr>
              <a:t>match</a:t>
            </a: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query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6183C027-1F13-4843-AC64-E5ACBC9A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77402"/>
            <a:ext cx="7225748" cy="3703195"/>
          </a:xfrm>
          <a:prstGeom prst="rect">
            <a:avLst/>
          </a:prstGeom>
        </p:spPr>
      </p:pic>
      <p:pic>
        <p:nvPicPr>
          <p:cNvPr id="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B7449B8-97F4-4287-ABFC-86A8F149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2" y="6200939"/>
            <a:ext cx="943431" cy="64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82B0E-8EAE-014F-80BA-677D7F6B5E23}"/>
              </a:ext>
            </a:extLst>
          </p:cNvPr>
          <p:cNvSpPr txBox="1"/>
          <p:nvPr/>
        </p:nvSpPr>
        <p:spPr>
          <a:xfrm>
            <a:off x="660042" y="3261360"/>
            <a:ext cx="2631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"query": {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"</a:t>
            </a:r>
            <a:r>
              <a:rPr lang="en-US" dirty="0" err="1">
                <a:solidFill>
                  <a:schemeClr val="bg1"/>
                </a:solidFill>
              </a:rPr>
              <a:t>multi_match</a:t>
            </a:r>
            <a:r>
              <a:rPr lang="en-US" dirty="0">
                <a:solidFill>
                  <a:schemeClr val="bg1"/>
                </a:solidFill>
              </a:rPr>
              <a:t>" : {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"query" : </a:t>
            </a:r>
            <a:r>
              <a:rPr lang="en-US" dirty="0" err="1">
                <a:solidFill>
                  <a:schemeClr val="bg1"/>
                </a:solidFill>
              </a:rPr>
              <a:t>nquery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"fields" : ["caption^10", "</a:t>
            </a:r>
            <a:r>
              <a:rPr lang="en-US" dirty="0" err="1">
                <a:solidFill>
                  <a:schemeClr val="bg1"/>
                </a:solidFill>
              </a:rPr>
              <a:t>imageText</a:t>
            </a:r>
            <a:r>
              <a:rPr lang="en-US" dirty="0">
                <a:solidFill>
                  <a:schemeClr val="bg1"/>
                </a:solidFill>
              </a:rPr>
              <a:t>"], #boosting here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}</a:t>
            </a:r>
          </a:p>
          <a:p>
            <a:r>
              <a:rPr lang="en-US" dirty="0">
                <a:solidFill>
                  <a:schemeClr val="bg1"/>
                </a:solidFill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04824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542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The Cord Image Search</vt:lpstr>
      <vt:lpstr>Agenda</vt:lpstr>
      <vt:lpstr>Project Description</vt:lpstr>
      <vt:lpstr>Design Diagram</vt:lpstr>
      <vt:lpstr>Dataset Exploration</vt:lpstr>
      <vt:lpstr>Data Cleaning</vt:lpstr>
      <vt:lpstr>Bulk Indexing</vt:lpstr>
      <vt:lpstr>PowerPoint Presentation</vt:lpstr>
      <vt:lpstr>PowerPoint Presentation</vt:lpstr>
      <vt:lpstr> </vt:lpstr>
      <vt:lpstr>"query": {             "multi_match" : {                 "query" : nquery,                 "fields" : ["caption^10", "imageText"],                 "fuzziness": "AUTO",             }         }</vt:lpstr>
      <vt:lpstr>"query": {             "regexp" : {                 "caption" : nquery             }         }  </vt:lpstr>
      <vt:lpstr>"query": {             "match_phrase": {                 "caption": {                      "query": nquery,                      "slop": phrase_slop                 },             }         } </vt:lpstr>
      <vt:lpstr>"query": {             "bool": {                 "must": [                     {                         "match": {                             "figType": "Figure"                         }                     },                     {                         "multi_match" : {                             "query" : nquery,                             "fields" : ["caption", "imageText"], #boosting here                         }                     }                 ]             }         } </vt:lpstr>
      <vt:lpstr>"query": {             "bool": {                 "must": [                     {                         "match": {                             "figType": "Table"                         }                     },                     {                         "multi_match" : {                             "query" : nquery,                             "fields" : ["caption", "imageText"], #boosting here                         }                     }                 ]             }         } 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Singh, Vaibhav</cp:lastModifiedBy>
  <cp:revision>223</cp:revision>
  <dcterms:created xsi:type="dcterms:W3CDTF">2021-12-07T06:39:11Z</dcterms:created>
  <dcterms:modified xsi:type="dcterms:W3CDTF">2021-12-07T21:39:28Z</dcterms:modified>
</cp:coreProperties>
</file>